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1" r:id="rId2"/>
    <p:sldId id="417" r:id="rId3"/>
    <p:sldId id="411" r:id="rId4"/>
    <p:sldId id="418" r:id="rId5"/>
    <p:sldId id="420" r:id="rId6"/>
    <p:sldId id="421" r:id="rId7"/>
    <p:sldId id="415" r:id="rId8"/>
    <p:sldId id="409" r:id="rId9"/>
    <p:sldId id="410" r:id="rId10"/>
    <p:sldId id="403" r:id="rId11"/>
    <p:sldId id="419" r:id="rId12"/>
    <p:sldId id="422" r:id="rId13"/>
    <p:sldId id="413" r:id="rId14"/>
    <p:sldId id="408" r:id="rId15"/>
    <p:sldId id="416" r:id="rId16"/>
    <p:sldId id="423" r:id="rId1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565656"/>
    <a:srgbClr val="023D97"/>
    <a:srgbClr val="025BA9"/>
    <a:srgbClr val="0000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56A2837-C7F1-414B-8BA9-1120A2D464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D4F8CA-D7C3-4589-9B46-C5617B014D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A3564B-6322-41D5-BBD1-7298A79040F3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864038B-183C-4E0D-8B6D-1DB7BFB246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2FD45DB4-E48C-4DED-9ABF-483EC1B04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2B95D2-D229-4BE7-9D83-63F287C4DD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1A2446-4B65-4AB5-8A1E-031768AEB8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1710DED-2E42-4143-ABA8-1F2B8EB4A802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>
            <a:extLst>
              <a:ext uri="{FF2B5EF4-FFF2-40B4-BE49-F238E27FC236}">
                <a16:creationId xmlns:a16="http://schemas.microsoft.com/office/drawing/2014/main" id="{887A97E5-A5BD-4555-B919-D8706ADD19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3540" r="39763" b="51457"/>
          <a:stretch>
            <a:fillRect/>
          </a:stretch>
        </p:blipFill>
        <p:spPr bwMode="auto">
          <a:xfrm>
            <a:off x="-36513" y="-1588"/>
            <a:ext cx="2663826" cy="112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BEFFB02-FFA9-496B-9407-C9FE4BE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3B89E-91DE-403B-AACB-05256468CCCD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1E0E308-AFB0-4711-B22F-12B40305B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DD50915-01AB-4A9A-8821-E7CE8DC2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6A2C-3F58-44D3-B6E7-ECCCD52A4729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2802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E586A5-E547-42A1-B8E1-81455B8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F72E2-32CF-48DB-8BFB-54458946E3F4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AB6643-7D92-4AF1-B870-538332F93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1D408D-A7E3-4266-9F47-A39C5430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4FDF4-7570-4691-8E72-1D6786F8D1CA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3046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8F0F2B-FD8F-4770-831A-0CAA02F78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C1025-22D8-4A1F-9780-71ED5AFA41F0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15CC65-7CB1-4793-8B61-5E3EF277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6DF888-5D50-4A3F-8F87-6D85AFDE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4E42-1F25-4513-966B-03602C6B823C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9080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>
            <a:extLst>
              <a:ext uri="{FF2B5EF4-FFF2-40B4-BE49-F238E27FC236}">
                <a16:creationId xmlns:a16="http://schemas.microsoft.com/office/drawing/2014/main" id="{34820333-2FF3-4588-9BF0-C741244341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3540" r="39763" b="51457"/>
          <a:stretch>
            <a:fillRect/>
          </a:stretch>
        </p:blipFill>
        <p:spPr bwMode="auto">
          <a:xfrm>
            <a:off x="0" y="3175"/>
            <a:ext cx="2663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89F9E648-2E02-4B41-A1B9-E43A505E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EF9A-7E1C-4249-A79E-72D9ACCB9ABD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BF347EBD-B219-4C85-998E-57FAAC45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7921146-8E74-407D-ADEE-72593ED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0DD5B-2168-427E-B0C7-E10187AE9F6C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3280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>
            <a:extLst>
              <a:ext uri="{FF2B5EF4-FFF2-40B4-BE49-F238E27FC236}">
                <a16:creationId xmlns:a16="http://schemas.microsoft.com/office/drawing/2014/main" id="{2A9E06EF-1F34-425A-9082-B3E384F59C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3540" r="39763" b="51457"/>
          <a:stretch>
            <a:fillRect/>
          </a:stretch>
        </p:blipFill>
        <p:spPr bwMode="auto">
          <a:xfrm>
            <a:off x="6350" y="0"/>
            <a:ext cx="26638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C311B21-DAC7-4520-BC34-91455ECC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7D733-A1AF-4542-8375-5C9439FB9981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6D4B5F6-E641-46AF-811F-2C3907A8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57EC85D7-6258-4844-A5CD-2E5B2CC8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4274B-2434-449B-934B-29F7962E73A9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3170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9DA536-6B25-4EDE-9F36-EF56DDAF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B7E-915D-458D-91F2-DE099A97354B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6F7680-8610-443E-838D-13F8051C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19F66B-FC78-4F77-9E96-3227F4E1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7EC5F-FEF4-42BA-BAB9-FDFB4F97B055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8120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9B91EB-77A0-48D8-987B-57E9F40B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9E55-C6F7-4857-A65A-0A0871CD5A70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E69CA8-8DCB-4ABC-BCDF-AE1B213A4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81F0CC-14E5-414D-8C20-71215DA0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D1A9F-D955-4737-BD50-FF9D5E3CF85C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80455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63CF8E-99B3-40A3-AA68-A85C47D7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623B-C97D-4BA1-A102-EA1DCB478017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6E6DBBE-DB9B-4FBC-88C0-CD8CC2C6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1DAEBDA-1664-4A5E-8C53-C9A42489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CD46-362E-4B11-90FE-9B1B0FF46B14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8670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>
            <a:extLst>
              <a:ext uri="{FF2B5EF4-FFF2-40B4-BE49-F238E27FC236}">
                <a16:creationId xmlns:a16="http://schemas.microsoft.com/office/drawing/2014/main" id="{0E17C45F-0F19-45D8-97B3-99509EDDF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3540" r="39763" b="51457"/>
          <a:stretch>
            <a:fillRect/>
          </a:stretch>
        </p:blipFill>
        <p:spPr bwMode="auto">
          <a:xfrm>
            <a:off x="3175" y="14288"/>
            <a:ext cx="2663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Data 1">
            <a:extLst>
              <a:ext uri="{FF2B5EF4-FFF2-40B4-BE49-F238E27FC236}">
                <a16:creationId xmlns:a16="http://schemas.microsoft.com/office/drawing/2014/main" id="{67E5692B-3745-48D6-AA5C-D8E4A5B5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A45B-81A2-4B36-9757-77F748724465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491BB5AB-4DE8-4BFB-A2A4-89425156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3">
            <a:extLst>
              <a:ext uri="{FF2B5EF4-FFF2-40B4-BE49-F238E27FC236}">
                <a16:creationId xmlns:a16="http://schemas.microsoft.com/office/drawing/2014/main" id="{B881DA69-129C-452C-9A40-F1B3478C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80600-A289-4BC3-B119-1391E594B687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7133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852219-B3CB-4FC8-BF11-6428BF62B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883A-D8E0-4BD3-9E89-6B0B9A371BCB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25DE05-DD8A-4279-ACA5-22818A86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BFFC9D-638D-4D83-A0D5-19D0EB7E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91E62-9658-4282-93FD-6B5605562B18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9727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09109D-72A0-433B-BF0E-8C5B6751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A7101-64CB-4575-9DED-1B33ED3D5975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239F08-07EA-4E9B-A83B-16465924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107B89-C9B6-4B48-A21E-272FD7D9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1D182-96F0-4390-AA58-1BAD82DF9B90}" type="slidenum">
              <a:rPr lang="pt-BR" altLang="pt-BR"/>
              <a:pPr/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3294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A3139D-628D-42C0-BD0C-FEEF17EC1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9F127F-7F67-4430-B9E7-4EB4849979F1}" type="datetimeFigureOut">
              <a:rPr lang="pt-BR"/>
              <a:pPr>
                <a:defRPr/>
              </a:pPr>
              <a:t>25/03/2020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9732EB-A1F5-4527-AB30-F467BEB6A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50FECD-D623-4072-9EB4-F6CA6FCB5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42909D7-2BDE-42D2-B1C5-9D1467A34A5C}" type="slidenum">
              <a:rPr lang="pt-BR" altLang="pt-BR"/>
              <a:pPr/>
              <a:t>‹nº›</a:t>
            </a:fld>
            <a:endParaRPr lang="pt-BR" altLang="pt-BR" dirty="0"/>
          </a:p>
        </p:txBody>
      </p:sp>
      <p:pic>
        <p:nvPicPr>
          <p:cNvPr id="1029" name="Imagem 8">
            <a:extLst>
              <a:ext uri="{FF2B5EF4-FFF2-40B4-BE49-F238E27FC236}">
                <a16:creationId xmlns:a16="http://schemas.microsoft.com/office/drawing/2014/main" id="{FD58082F-AC78-4A9D-B2EF-0F7AAEB9CF4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5" t="23540" r="39763" b="51457"/>
          <a:stretch>
            <a:fillRect/>
          </a:stretch>
        </p:blipFill>
        <p:spPr bwMode="auto">
          <a:xfrm>
            <a:off x="0" y="-26988"/>
            <a:ext cx="2663825" cy="112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>
            <a:extLst>
              <a:ext uri="{FF2B5EF4-FFF2-40B4-BE49-F238E27FC236}">
                <a16:creationId xmlns:a16="http://schemas.microsoft.com/office/drawing/2014/main" id="{E756404B-8337-44CC-82C7-D17345E4F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536174"/>
            <a:ext cx="741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Impacto dos decretos, portarias e medidas provisórias para o setor de esquadrias de alumínio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>
            <a:extLst>
              <a:ext uri="{FF2B5EF4-FFF2-40B4-BE49-F238E27FC236}">
                <a16:creationId xmlns:a16="http://schemas.microsoft.com/office/drawing/2014/main" id="{1BB1E80C-061D-477F-A4A1-B04B1881E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7" y="3407078"/>
            <a:ext cx="856932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pt-BR" altLang="pt-BR" sz="2000" dirty="0"/>
          </a:p>
          <a:p>
            <a:pPr algn="ctr"/>
            <a:r>
              <a:rPr lang="pt-BR" altLang="pt-BR" sz="32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“Somos a fonte de recursos desse país, nós que investimos, que colocamos capital em risco para geração de emprego e renda é chegada a hora do governo ajudar !”</a:t>
            </a:r>
          </a:p>
        </p:txBody>
      </p:sp>
      <p:pic>
        <p:nvPicPr>
          <p:cNvPr id="22531" name="Picture 4" descr="C:\Users\Fernand0\Desktop\download (7).png">
            <a:extLst>
              <a:ext uri="{FF2B5EF4-FFF2-40B4-BE49-F238E27FC236}">
                <a16:creationId xmlns:a16="http://schemas.microsoft.com/office/drawing/2014/main" id="{265940A2-1E52-4CD8-8201-BD22703B8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84313"/>
            <a:ext cx="1871663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Imagem 5" descr="download (9).png">
            <a:extLst>
              <a:ext uri="{FF2B5EF4-FFF2-40B4-BE49-F238E27FC236}">
                <a16:creationId xmlns:a16="http://schemas.microsoft.com/office/drawing/2014/main" id="{BFCB8E5E-39AB-48BC-B0B4-A5926AB93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20875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tângulo 1">
            <a:extLst>
              <a:ext uri="{FF2B5EF4-FFF2-40B4-BE49-F238E27FC236}">
                <a16:creationId xmlns:a16="http://schemas.microsoft.com/office/drawing/2014/main" id="{AB61C4CE-C0B6-47B2-8E19-9804D26CD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276475"/>
            <a:ext cx="75596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Medida Provisória</a:t>
            </a:r>
          </a:p>
          <a:p>
            <a:pPr algn="ctr" eaLnBrk="1" hangingPunct="1"/>
            <a:r>
              <a:rPr lang="pt-BR" altLang="pt-BR" sz="48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Nº 927 de 22 de março de 2020 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Fernand0\Desktop\download (2).jpg">
            <a:extLst>
              <a:ext uri="{FF2B5EF4-FFF2-40B4-BE49-F238E27FC236}">
                <a16:creationId xmlns:a16="http://schemas.microsoft.com/office/drawing/2014/main" id="{B578F039-C657-461F-804B-A22636549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1268760"/>
            <a:ext cx="42005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tângulo 3">
            <a:extLst>
              <a:ext uri="{FF2B5EF4-FFF2-40B4-BE49-F238E27FC236}">
                <a16:creationId xmlns:a16="http://schemas.microsoft.com/office/drawing/2014/main" id="{764F20D5-FC0A-4E3F-BEBF-83F9E99C5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590" y="3645024"/>
            <a:ext cx="738082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0000CC"/>
              </a:solidFill>
              <a:latin typeface="Century Gothic" panose="020B0502020202020204" pitchFamily="34" charset="0"/>
            </a:endParaRPr>
          </a:p>
          <a:p>
            <a:pPr algn="ctr" eaLnBrk="1" hangingPunct="1"/>
            <a:r>
              <a:rPr lang="pt-BR" altLang="pt-BR" sz="4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Recomendações</a:t>
            </a:r>
          </a:p>
          <a:p>
            <a:pPr algn="ctr" eaLnBrk="1" hangingPunct="1"/>
            <a:r>
              <a:rPr lang="pt-BR" altLang="pt-BR" sz="4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Departamento Jurídico da AFEAL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3">
            <a:extLst>
              <a:ext uri="{FF2B5EF4-FFF2-40B4-BE49-F238E27FC236}">
                <a16:creationId xmlns:a16="http://schemas.microsoft.com/office/drawing/2014/main" id="{3189C3CC-00FF-4974-A3BE-86CE8E45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" y="2349500"/>
            <a:ext cx="820896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Reunião promovida pela CBIC, em 20 de março, com participação do presidente da AFEAL.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3">
            <a:extLst>
              <a:ext uri="{FF2B5EF4-FFF2-40B4-BE49-F238E27FC236}">
                <a16:creationId xmlns:a16="http://schemas.microsoft.com/office/drawing/2014/main" id="{C0CEC7A0-FEBF-4DAC-94DE-A4F501B6F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" y="1196752"/>
            <a:ext cx="9144000" cy="532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O pico da crise será em 15 dias.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O Governo anunciará em 15 dias, um novo MCMV.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Incluirá uma liquidez de 22 bilhões no FGTS.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A CBIC levará ao Governo a demanda de manter as lojas de materiais de construção abertas.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Lei de Liberdade Econômica 2 – Construção Civil.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Desburocratização somente para a Construção Civil.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Arcelor Mital, garantiu o fornecimento de aço para a construção civil. E pediu garantias para não pararas obras.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O Governo vai garantir a continuidade das obras e não atrasará o pagamento.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A CBIC irá pressionar o Governo para não ter desemprego.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Os bancos particulares estão cancelando os contratos de financiamento. A CBIC irá pressionar o Ministro da Economia.</a:t>
            </a:r>
          </a:p>
          <a:p>
            <a:pPr>
              <a:lnSpc>
                <a:spcPts val="2500"/>
              </a:lnSpc>
              <a:spcBef>
                <a:spcPts val="600"/>
              </a:spcBef>
              <a:buFontTx/>
              <a:buAutoNum type="arabicPeriod"/>
            </a:pPr>
            <a:r>
              <a:rPr lang="pt-BR" altLang="pt-BR" dirty="0"/>
              <a:t>Vendas paradas, tem que destravar as vendas dos imóveis financiados.</a:t>
            </a:r>
            <a:endParaRPr lang="pt-BR" altLang="pt-BR" sz="2000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C:\Users\Fernand0\Desktop\download (7).jpg">
            <a:extLst>
              <a:ext uri="{FF2B5EF4-FFF2-40B4-BE49-F238E27FC236}">
                <a16:creationId xmlns:a16="http://schemas.microsoft.com/office/drawing/2014/main" id="{1CF88A49-E2DB-4390-8AD4-649F5467B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4"/>
            <a:ext cx="3522506" cy="20162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5" descr="C:\Users\Fernand0\Desktop\download (8).jpg">
            <a:extLst>
              <a:ext uri="{FF2B5EF4-FFF2-40B4-BE49-F238E27FC236}">
                <a16:creationId xmlns:a16="http://schemas.microsoft.com/office/drawing/2014/main" id="{71448835-9667-466B-A821-E3D11162B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50" y="3789040"/>
            <a:ext cx="2448000" cy="2394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CaixaDeTexto 5">
            <a:extLst>
              <a:ext uri="{FF2B5EF4-FFF2-40B4-BE49-F238E27FC236}">
                <a16:creationId xmlns:a16="http://schemas.microsoft.com/office/drawing/2014/main" id="{77EEA6C2-88A1-4BC7-9605-B7827AB0C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89138"/>
            <a:ext cx="48244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O que vem depois da pandemia? </a:t>
            </a:r>
          </a:p>
        </p:txBody>
      </p:sp>
      <p:sp>
        <p:nvSpPr>
          <p:cNvPr id="27653" name="CaixaDeTexto 6">
            <a:extLst>
              <a:ext uri="{FF2B5EF4-FFF2-40B4-BE49-F238E27FC236}">
                <a16:creationId xmlns:a16="http://schemas.microsoft.com/office/drawing/2014/main" id="{D75C19C2-FD8D-4CB2-B5AC-CAE502A3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4629061"/>
            <a:ext cx="5327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Qual será o nosso pleito para o período pós crise ?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C:\Users\Fernand0\Desktop\IMG-20200324-WA0070.jpg">
            <a:extLst>
              <a:ext uri="{FF2B5EF4-FFF2-40B4-BE49-F238E27FC236}">
                <a16:creationId xmlns:a16="http://schemas.microsoft.com/office/drawing/2014/main" id="{CB3C2F35-CFDD-4AD1-A622-5637CDF74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184576" cy="508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Fernand0\Desktop\download (1).png">
            <a:extLst>
              <a:ext uri="{FF2B5EF4-FFF2-40B4-BE49-F238E27FC236}">
                <a16:creationId xmlns:a16="http://schemas.microsoft.com/office/drawing/2014/main" id="{C603B106-33BE-420D-9453-F05D7AD5D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51037"/>
            <a:ext cx="1656000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Imagem 2" descr="image001">
            <a:extLst>
              <a:ext uri="{FF2B5EF4-FFF2-40B4-BE49-F238E27FC236}">
                <a16:creationId xmlns:a16="http://schemas.microsoft.com/office/drawing/2014/main" id="{831CED3F-32D6-45D3-B5EC-B491D313B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650954"/>
            <a:ext cx="83518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CaixaDeTexto 4">
            <a:extLst>
              <a:ext uri="{FF2B5EF4-FFF2-40B4-BE49-F238E27FC236}">
                <a16:creationId xmlns:a16="http://schemas.microsoft.com/office/drawing/2014/main" id="{F591F403-DE93-43B5-8C38-AD99B233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4740"/>
            <a:ext cx="266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dirty="0"/>
              <a:t>Deixar o microfone  mudo</a:t>
            </a:r>
          </a:p>
        </p:txBody>
      </p:sp>
      <p:pic>
        <p:nvPicPr>
          <p:cNvPr id="14341" name="Picture 5" descr="C:\Users\Fernand0\Desktop\download (2).png">
            <a:extLst>
              <a:ext uri="{FF2B5EF4-FFF2-40B4-BE49-F238E27FC236}">
                <a16:creationId xmlns:a16="http://schemas.microsoft.com/office/drawing/2014/main" id="{E2EDE74E-6B14-4074-8623-858061832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08" y="3815044"/>
            <a:ext cx="1764000" cy="176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CaixaDeTexto 5">
            <a:extLst>
              <a:ext uri="{FF2B5EF4-FFF2-40B4-BE49-F238E27FC236}">
                <a16:creationId xmlns:a16="http://schemas.microsoft.com/office/drawing/2014/main" id="{5610E962-4004-4315-A290-E397671A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276178"/>
            <a:ext cx="309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dirty="0"/>
              <a:t>Fazer perguntas pelo chat</a:t>
            </a:r>
          </a:p>
        </p:txBody>
      </p:sp>
      <p:sp>
        <p:nvSpPr>
          <p:cNvPr id="14343" name="CaixaDeTexto 6">
            <a:extLst>
              <a:ext uri="{FF2B5EF4-FFF2-40B4-BE49-F238E27FC236}">
                <a16:creationId xmlns:a16="http://schemas.microsoft.com/office/drawing/2014/main" id="{9D40056B-5B5D-46F2-9CE1-CE9FB46C9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131" y="1098412"/>
            <a:ext cx="40337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Recomendações para uso da plataforma Zoom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C:\Users\Fernand0\Desktop\download.jpg">
            <a:extLst>
              <a:ext uri="{FF2B5EF4-FFF2-40B4-BE49-F238E27FC236}">
                <a16:creationId xmlns:a16="http://schemas.microsoft.com/office/drawing/2014/main" id="{4B8FE451-9BC0-439E-B41C-F5C195FDB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2738"/>
            <a:ext cx="26638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aixaDeTexto 3">
            <a:extLst>
              <a:ext uri="{FF2B5EF4-FFF2-40B4-BE49-F238E27FC236}">
                <a16:creationId xmlns:a16="http://schemas.microsoft.com/office/drawing/2014/main" id="{A4966134-0ABA-46AE-A178-4BFAA97EC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1412875"/>
            <a:ext cx="597693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Abertura:</a:t>
            </a: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Alberto Henrique Cordeiro – Presidente da AFEAL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Participação Especial:</a:t>
            </a: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Milton Rego – Presidente da ABAL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Cenários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Medida Provisória  927 – Dr. Marcos Armani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Recomendações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Pleitos pós crise</a:t>
            </a:r>
          </a:p>
          <a:p>
            <a:pPr algn="ctr"/>
            <a:endParaRPr lang="pt-BR" altLang="pt-BR" sz="2000" b="1" dirty="0">
              <a:solidFill>
                <a:srgbClr val="FF0000"/>
              </a:solidFill>
              <a:latin typeface="Berlin Sans FB Demi" panose="020E0802020502020306" pitchFamily="34" charset="0"/>
              <a:ea typeface="Batang" panose="02030600000101010101" pitchFamily="18" charset="-127"/>
            </a:endParaRPr>
          </a:p>
          <a:p>
            <a:pPr algn="ctr"/>
            <a:r>
              <a:rPr lang="pt-BR" altLang="pt-BR" sz="2000" b="1" dirty="0">
                <a:solidFill>
                  <a:srgbClr val="FF0000"/>
                </a:solidFill>
                <a:latin typeface="Berlin Sans FB Demi" panose="020E0802020502020306" pitchFamily="34" charset="0"/>
                <a:ea typeface="Batang" panose="02030600000101010101" pitchFamily="18" charset="-127"/>
              </a:rPr>
              <a:t>Encerramento</a:t>
            </a:r>
          </a:p>
          <a:p>
            <a:endParaRPr lang="pt-BR" alt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Fernand0\Desktop\download (4).png">
            <a:extLst>
              <a:ext uri="{FF2B5EF4-FFF2-40B4-BE49-F238E27FC236}">
                <a16:creationId xmlns:a16="http://schemas.microsoft.com/office/drawing/2014/main" id="{50181174-FE29-4B26-9DDD-45C759DF9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25" y="1196752"/>
            <a:ext cx="1764000" cy="176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C:\Users\Fernand0\Desktop\download (5).png">
            <a:extLst>
              <a:ext uri="{FF2B5EF4-FFF2-40B4-BE49-F238E27FC236}">
                <a16:creationId xmlns:a16="http://schemas.microsoft.com/office/drawing/2014/main" id="{206908C2-ACBB-4B41-A1C8-29C8B97DC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48031"/>
            <a:ext cx="126000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Users\Fernand0\Desktop\download (5).png">
            <a:extLst>
              <a:ext uri="{FF2B5EF4-FFF2-40B4-BE49-F238E27FC236}">
                <a16:creationId xmlns:a16="http://schemas.microsoft.com/office/drawing/2014/main" id="{105BB82D-DE63-4537-9BA9-344892ABA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8724"/>
            <a:ext cx="1260000" cy="125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CaixaDeTexto 6">
            <a:extLst>
              <a:ext uri="{FF2B5EF4-FFF2-40B4-BE49-F238E27FC236}">
                <a16:creationId xmlns:a16="http://schemas.microsoft.com/office/drawing/2014/main" id="{643FF9EE-487B-43F1-937F-340BAC2B7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284984"/>
            <a:ext cx="8640960" cy="2949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O setor da Construção Civil era um dos que estavam em plena retomada após anos difíceis da economia.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Juros no menor patamar da série histórica (Selic).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Efeitos da pandemia do Coronavírus, ocasionam situação caótica e acarretam falta de previsibilidade para os negócios.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A restrição de atividades econômicas e paralização terão impacto gigantesco em um mercado ainda em baixa.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CaixaDeTexto 6">
            <a:extLst>
              <a:ext uri="{FF2B5EF4-FFF2-40B4-BE49-F238E27FC236}">
                <a16:creationId xmlns:a16="http://schemas.microsoft.com/office/drawing/2014/main" id="{859F523E-0818-4517-A0EF-E121AED1D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4" y="3429000"/>
            <a:ext cx="9000492" cy="225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Falta de sintonia entre os Governos Federal, Estadual e Municipal, com medidas extremas, sem análise profunda do impacto econômico e social.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Paralização de obras.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Empresas do setor de esquadrias de alumínio retornando de férias coletivas.</a:t>
            </a:r>
          </a:p>
          <a:p>
            <a:pPr>
              <a:lnSpc>
                <a:spcPts val="27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altLang="pt-BR" sz="2000" dirty="0"/>
              <a:t> Retenção de pagamentos.</a:t>
            </a:r>
          </a:p>
        </p:txBody>
      </p:sp>
      <p:pic>
        <p:nvPicPr>
          <p:cNvPr id="9" name="Picture 3" descr="C:\Users\Fernand0\Desktop\download (4).png">
            <a:extLst>
              <a:ext uri="{FF2B5EF4-FFF2-40B4-BE49-F238E27FC236}">
                <a16:creationId xmlns:a16="http://schemas.microsoft.com/office/drawing/2014/main" id="{AC1D6A47-3CAE-42D1-AC4B-8D24B7EAE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25" y="1196752"/>
            <a:ext cx="1764000" cy="176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Users\Fernand0\Desktop\download (5).png">
            <a:extLst>
              <a:ext uri="{FF2B5EF4-FFF2-40B4-BE49-F238E27FC236}">
                <a16:creationId xmlns:a16="http://schemas.microsoft.com/office/drawing/2014/main" id="{0150200F-B9B0-45FE-A0B2-021D7DF5A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48031"/>
            <a:ext cx="126000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:\Users\Fernand0\Desktop\download (5).png">
            <a:extLst>
              <a:ext uri="{FF2B5EF4-FFF2-40B4-BE49-F238E27FC236}">
                <a16:creationId xmlns:a16="http://schemas.microsoft.com/office/drawing/2014/main" id="{E93BD4B2-13EA-48BC-8930-EBEC2C177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8724"/>
            <a:ext cx="1260000" cy="125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Fernand0\Desktop\download (3).png">
            <a:extLst>
              <a:ext uri="{FF2B5EF4-FFF2-40B4-BE49-F238E27FC236}">
                <a16:creationId xmlns:a16="http://schemas.microsoft.com/office/drawing/2014/main" id="{58E82C10-E7A7-430A-851F-4C2244DEA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968" y="1340768"/>
            <a:ext cx="4602063" cy="263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tângulo 4">
            <a:extLst>
              <a:ext uri="{FF2B5EF4-FFF2-40B4-BE49-F238E27FC236}">
                <a16:creationId xmlns:a16="http://schemas.microsoft.com/office/drawing/2014/main" id="{2CC224D8-D8B7-46A0-9141-77BA5F269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3964430"/>
            <a:ext cx="71278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4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Contribuições / Propostas dos Associados da AFEAL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3">
            <a:extLst>
              <a:ext uri="{FF2B5EF4-FFF2-40B4-BE49-F238E27FC236}">
                <a16:creationId xmlns:a16="http://schemas.microsoft.com/office/drawing/2014/main" id="{3CACC74D-7EBD-44AF-AB44-442782932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484313"/>
            <a:ext cx="878497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Propostas do setor de esquadrias de alumínio, como </a:t>
            </a:r>
          </a:p>
          <a:p>
            <a:pPr algn="ctr" eaLnBrk="1" hangingPunct="1"/>
            <a:r>
              <a:rPr lang="pt-BR" altLang="pt-BR" sz="3600" b="1" dirty="0">
                <a:solidFill>
                  <a:srgbClr val="0000CC"/>
                </a:solidFill>
                <a:latin typeface="Century Gothic" panose="020B0502020202020204" pitchFamily="34" charset="0"/>
              </a:rPr>
              <a:t>subsídios para composição de pleito ao Governo Federal, em parceria com demais entidades do setor.</a:t>
            </a:r>
            <a:endParaRPr lang="pt-BR" altLang="pt-BR" sz="2000" dirty="0"/>
          </a:p>
        </p:txBody>
      </p:sp>
      <p:pic>
        <p:nvPicPr>
          <p:cNvPr id="19459" name="Picture 3" descr="C:\Users\Fernand0\Desktop\download (5).jpg">
            <a:extLst>
              <a:ext uri="{FF2B5EF4-FFF2-40B4-BE49-F238E27FC236}">
                <a16:creationId xmlns:a16="http://schemas.microsoft.com/office/drawing/2014/main" id="{CCBD0E86-0D38-44A2-A70E-EA423DD7C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43" y="4388445"/>
            <a:ext cx="33131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3">
            <a:extLst>
              <a:ext uri="{FF2B5EF4-FFF2-40B4-BE49-F238E27FC236}">
                <a16:creationId xmlns:a16="http://schemas.microsoft.com/office/drawing/2014/main" id="{5CD09BAE-D5E3-475A-9452-93F0F4DE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282690"/>
            <a:ext cx="9036496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altLang="pt-BR" sz="2200" dirty="0"/>
              <a:t> Simplesmente protelar pagamentos de impostos não resolve, pois o efeito acumulativo impactaria as empresas a médio prazo. Pleitear que o valor todos </a:t>
            </a:r>
            <a:r>
              <a:rPr lang="pt-BR" altLang="pt-BR" sz="2200" b="1" dirty="0"/>
              <a:t>impostos do período de paralização fosse diluído a longo prazo, sem multas.</a:t>
            </a:r>
          </a:p>
          <a:p>
            <a:endParaRPr lang="pt-BR" altLang="pt-BR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200" dirty="0"/>
              <a:t> </a:t>
            </a:r>
            <a:r>
              <a:rPr lang="pt-BR" altLang="pt-BR" sz="2200" b="1" dirty="0"/>
              <a:t>Redução de encargos trabalhistas e pagamentos com parcelamento.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200" b="1" dirty="0"/>
              <a:t> Banco de Horas – ampliar a política, prorrogando até o dezembro de 2020.</a:t>
            </a:r>
          </a:p>
          <a:p>
            <a:endParaRPr lang="pt-BR" altLang="pt-BR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200" dirty="0"/>
              <a:t> Prorrogação de pagamentos de duplicatas junto aos bancos sem a cobrança de juros.</a:t>
            </a:r>
          </a:p>
          <a:p>
            <a:pPr>
              <a:buFont typeface="Arial" panose="020B0604020202020204" pitchFamily="34" charset="0"/>
              <a:buChar char="•"/>
            </a:pPr>
            <a:endParaRPr lang="pt-BR" altLang="pt-BR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200" dirty="0"/>
              <a:t> </a:t>
            </a:r>
            <a:r>
              <a:rPr lang="pt-BR" altLang="pt-BR" sz="2200" b="1" dirty="0"/>
              <a:t>Manter abertas as lojas de materiais de construção.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03513F9-B618-4665-BC00-E6E99086167F}"/>
              </a:ext>
            </a:extLst>
          </p:cNvPr>
          <p:cNvSpPr txBox="1"/>
          <p:nvPr/>
        </p:nvSpPr>
        <p:spPr>
          <a:xfrm>
            <a:off x="53752" y="1268760"/>
            <a:ext cx="9036496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t-BR" sz="2200" dirty="0">
                <a:latin typeface="Arial" charset="0"/>
                <a:cs typeface="Arial" charset="0"/>
              </a:rPr>
              <a:t> </a:t>
            </a:r>
            <a:r>
              <a:rPr lang="pt-BR" sz="2200" b="1" dirty="0">
                <a:latin typeface="Arial" charset="0"/>
                <a:cs typeface="Arial" charset="0"/>
              </a:rPr>
              <a:t>Flexibilização da Legislação Trabalhista - Redução da jornada de trabalho com redução proporcional de salário, concessão de férias sem a obrigatoriedade de aviso prévio de 30 dias.</a:t>
            </a:r>
          </a:p>
          <a:p>
            <a:pPr>
              <a:defRPr/>
            </a:pPr>
            <a:endParaRPr lang="pt-BR" sz="2200" dirty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200" dirty="0">
                <a:latin typeface="Arial" charset="0"/>
                <a:cs typeface="Arial" charset="0"/>
              </a:rPr>
              <a:t> Cartórios suspenderem temporariamente (90 dias) o protesto de títulos, uma vez que parecer que a situação atual poderá levar a uma inadimplência em cadeia.</a:t>
            </a:r>
          </a:p>
          <a:p>
            <a:pPr>
              <a:buFont typeface="Arial" pitchFamily="34" charset="0"/>
              <a:buChar char="•"/>
              <a:defRPr/>
            </a:pPr>
            <a:endParaRPr lang="pt-BR" sz="2200" dirty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200" dirty="0">
                <a:latin typeface="Arial" charset="0"/>
                <a:cs typeface="Arial" charset="0"/>
              </a:rPr>
              <a:t> </a:t>
            </a:r>
            <a:r>
              <a:rPr lang="pt-BR" sz="2200" b="1" dirty="0">
                <a:latin typeface="Arial" charset="0"/>
                <a:cs typeface="Arial" charset="0"/>
              </a:rPr>
              <a:t>Ampliar as linhas de crédito com taxas reduzidas e prazos alongados.</a:t>
            </a:r>
          </a:p>
          <a:p>
            <a:pPr>
              <a:buFont typeface="Arial" pitchFamily="34" charset="0"/>
              <a:buChar char="•"/>
              <a:defRPr/>
            </a:pPr>
            <a:endParaRPr lang="pt-BR" sz="2200" dirty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200" dirty="0">
                <a:latin typeface="Arial" charset="0"/>
                <a:cs typeface="Arial" charset="0"/>
              </a:rPr>
              <a:t> Suspensão de contratos de trabalho e que os funcionários tenham acesso ao seguro desemprego durante este período.</a:t>
            </a:r>
          </a:p>
          <a:p>
            <a:pPr>
              <a:buFont typeface="Arial" pitchFamily="34" charset="0"/>
              <a:buChar char="•"/>
              <a:defRPr/>
            </a:pPr>
            <a:endParaRPr lang="pt-BR" sz="2200" dirty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200" dirty="0">
                <a:latin typeface="Arial" charset="0"/>
                <a:cs typeface="Arial" charset="0"/>
              </a:rPr>
              <a:t> Campanha na Internet / pressão nas mídias sociais.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623</Words>
  <Application>Microsoft Office PowerPoint</Application>
  <PresentationFormat>Apresentação na tela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Berlin Sans FB Demi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Junior</cp:lastModifiedBy>
  <cp:revision>301</cp:revision>
  <dcterms:created xsi:type="dcterms:W3CDTF">2016-09-20T20:24:37Z</dcterms:created>
  <dcterms:modified xsi:type="dcterms:W3CDTF">2020-03-25T16:35:35Z</dcterms:modified>
</cp:coreProperties>
</file>